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3" r:id="rId6"/>
    <p:sldId id="260" r:id="rId7"/>
    <p:sldId id="266" r:id="rId8"/>
    <p:sldId id="269" r:id="rId9"/>
    <p:sldId id="267" r:id="rId10"/>
    <p:sldId id="279" r:id="rId11"/>
    <p:sldId id="277" r:id="rId12"/>
    <p:sldId id="278" r:id="rId13"/>
    <p:sldId id="280" r:id="rId14"/>
    <p:sldId id="276" r:id="rId15"/>
    <p:sldId id="268" r:id="rId16"/>
    <p:sldId id="275" r:id="rId17"/>
    <p:sldId id="274" r:id="rId18"/>
    <p:sldId id="271" r:id="rId19"/>
    <p:sldId id="261" r:id="rId20"/>
    <p:sldId id="262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56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0"/>
    <p:restoredTop sz="94885"/>
  </p:normalViewPr>
  <p:slideViewPr>
    <p:cSldViewPr snapToGrid="0" snapToObjects="1" showGuides="1">
      <p:cViewPr>
        <p:scale>
          <a:sx n="77" d="100"/>
          <a:sy n="77" d="100"/>
        </p:scale>
        <p:origin x="1880" y="344"/>
      </p:cViewPr>
      <p:guideLst>
        <p:guide orient="horz" pos="2136"/>
        <p:guide pos="56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jpeg>
</file>

<file path=ppt/media/image10.jpe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jpeg>
</file>

<file path=ppt/media/image6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5DBE20-C1C2-1547-AC5A-629EF6E10CD9}" type="datetimeFigureOut">
              <a:rPr lang="en-US" smtClean="0"/>
              <a:t>9/16/19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FC4247-2F24-9249-BD3E-A370BB99F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967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am a postdoctoral researcher in Steven Roberts lab, started last year. This was started by Rhonda Elliot a former gradate student in collaboration with Taylor Shellfish.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FC4247-2F24-9249-BD3E-A370BB99F8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43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FC4247-2F24-9249-BD3E-A370BB99F8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24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FC4247-2F24-9249-BD3E-A370BB99F8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948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FC4247-2F24-9249-BD3E-A370BB99F88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060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FC4247-2F24-9249-BD3E-A370BB99F8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2299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FC4247-2F24-9249-BD3E-A370BB99F88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20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932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871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314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2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026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46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67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30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12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169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973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5BE410-F1D5-6540-A3F0-D4248B73DD08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D924A-93D5-914C-BF8F-D2C4C277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137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C440F5-BB6F-0C41-8EF8-2E360FE7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0244" y="829129"/>
            <a:ext cx="9764487" cy="2387600"/>
          </a:xfrm>
        </p:spPr>
        <p:txBody>
          <a:bodyPr>
            <a:no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A protein inventory reveals mechanisms of temperature impact </a:t>
            </a:r>
            <a:b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on oyster development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D62B98C-F5D3-0849-8EB9-9628B32B05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2900" y="3837215"/>
            <a:ext cx="8458199" cy="1655762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Shelly Trigg, Ph.D.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Steven Roberts Lab, School of Aquatic and Fishery Sciences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University of Washington, Seattle, WA</a:t>
            </a:r>
          </a:p>
        </p:txBody>
      </p:sp>
    </p:spTree>
    <p:extLst>
      <p:ext uri="{BB962C8B-B14F-4D97-AF65-F5344CB8AC3E}">
        <p14:creationId xmlns:p14="http://schemas.microsoft.com/office/powerpoint/2010/main" val="2506353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>
            <a:extLst>
              <a:ext uri="{FF2B5EF4-FFF2-40B4-BE49-F238E27FC236}">
                <a16:creationId xmlns:a16="http://schemas.microsoft.com/office/drawing/2014/main" id="{CF11DC51-2588-D847-9E76-008B284DC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249688"/>
            <a:ext cx="873252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Results: biological processes significantly affected by time</a:t>
            </a:r>
            <a:br>
              <a:rPr lang="en-US" dirty="0"/>
            </a:br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5F7BD02-FB16-094C-A66B-F1449E6A5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213" y="1699866"/>
            <a:ext cx="5539486" cy="4367508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07101BDA-A1E5-0749-B589-9A83B46EFAE5}"/>
              </a:ext>
            </a:extLst>
          </p:cNvPr>
          <p:cNvGrpSpPr/>
          <p:nvPr/>
        </p:nvGrpSpPr>
        <p:grpSpPr>
          <a:xfrm>
            <a:off x="379611" y="2254829"/>
            <a:ext cx="2775092" cy="3574778"/>
            <a:chOff x="-478909" y="3238884"/>
            <a:chExt cx="2775092" cy="357477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20E702C-7D09-C149-9A1E-D0324678D5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7214" t="31940" r="13193" b="33860"/>
            <a:stretch/>
          </p:blipFill>
          <p:spPr>
            <a:xfrm>
              <a:off x="-478909" y="3238884"/>
              <a:ext cx="2199423" cy="2572099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2271908-58FF-624B-88E8-0AFDEC67B4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90280" t="40835" r="-19494" b="42725"/>
            <a:stretch/>
          </p:blipFill>
          <p:spPr>
            <a:xfrm>
              <a:off x="96759" y="5815602"/>
              <a:ext cx="2199424" cy="998060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858CBFA-9B90-6F45-B65C-DD14DB67972C}"/>
              </a:ext>
            </a:extLst>
          </p:cNvPr>
          <p:cNvSpPr txBox="1"/>
          <p:nvPr/>
        </p:nvSpPr>
        <p:spPr>
          <a:xfrm>
            <a:off x="5784190" y="1392089"/>
            <a:ext cx="82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Clade 4</a:t>
            </a:r>
          </a:p>
        </p:txBody>
      </p:sp>
    </p:spTree>
    <p:extLst>
      <p:ext uri="{BB962C8B-B14F-4D97-AF65-F5344CB8AC3E}">
        <p14:creationId xmlns:p14="http://schemas.microsoft.com/office/powerpoint/2010/main" val="1452598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BA2AE21-6D47-5C41-8FE9-95EE1D0BD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933" y="1182905"/>
            <a:ext cx="6684067" cy="4153207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CF11DC51-2588-D847-9E76-008B284DC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249688"/>
            <a:ext cx="873252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Results: biological processes significantly affected by time</a:t>
            </a:r>
            <a:br>
              <a:rPr lang="en-US" dirty="0"/>
            </a:b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E7A2C3-2243-6149-93E5-F61EBA731286}"/>
              </a:ext>
            </a:extLst>
          </p:cNvPr>
          <p:cNvGrpSpPr/>
          <p:nvPr/>
        </p:nvGrpSpPr>
        <p:grpSpPr>
          <a:xfrm>
            <a:off x="0" y="2941859"/>
            <a:ext cx="3237653" cy="3916141"/>
            <a:chOff x="1" y="2254829"/>
            <a:chExt cx="3714957" cy="4150511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2D930C0-3A50-CC4E-A526-E8359DBFB786}"/>
                </a:ext>
              </a:extLst>
            </p:cNvPr>
            <p:cNvGrpSpPr/>
            <p:nvPr/>
          </p:nvGrpSpPr>
          <p:grpSpPr>
            <a:xfrm>
              <a:off x="1" y="2254829"/>
              <a:ext cx="3714957" cy="4150511"/>
              <a:chOff x="-858519" y="3238884"/>
              <a:chExt cx="3714957" cy="4150511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3A0190CD-F263-3C47-8AA3-87EDC02AE62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31715" r="53573" b="36799"/>
              <a:stretch/>
            </p:blipFill>
            <p:spPr>
              <a:xfrm>
                <a:off x="-858519" y="3238884"/>
                <a:ext cx="3031066" cy="278301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A4BCFF70-95DA-9348-AC71-7333D22385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90280" t="40835" r="-19494" b="42725"/>
              <a:stretch/>
            </p:blipFill>
            <p:spPr>
              <a:xfrm>
                <a:off x="657014" y="6391335"/>
                <a:ext cx="2199424" cy="998060"/>
              </a:xfrm>
              <a:prstGeom prst="rect">
                <a:avLst/>
              </a:prstGeom>
            </p:spPr>
          </p:pic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B77C11D-B5D7-2A40-8DE1-E9239317C3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781" t="93807" r="51239" b="2455"/>
            <a:stretch/>
          </p:blipFill>
          <p:spPr>
            <a:xfrm>
              <a:off x="507999" y="4892188"/>
              <a:ext cx="2675467" cy="330371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C2BA9BC-2C42-1245-8718-757C844C3346}"/>
              </a:ext>
            </a:extLst>
          </p:cNvPr>
          <p:cNvSpPr txBox="1"/>
          <p:nvPr/>
        </p:nvSpPr>
        <p:spPr>
          <a:xfrm>
            <a:off x="5784190" y="1392089"/>
            <a:ext cx="82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Clade 3</a:t>
            </a:r>
          </a:p>
        </p:txBody>
      </p:sp>
    </p:spTree>
    <p:extLst>
      <p:ext uri="{BB962C8B-B14F-4D97-AF65-F5344CB8AC3E}">
        <p14:creationId xmlns:p14="http://schemas.microsoft.com/office/powerpoint/2010/main" val="2079475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>
            <a:extLst>
              <a:ext uri="{FF2B5EF4-FFF2-40B4-BE49-F238E27FC236}">
                <a16:creationId xmlns:a16="http://schemas.microsoft.com/office/drawing/2014/main" id="{CF11DC51-2588-D847-9E76-008B284DC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249688"/>
            <a:ext cx="873252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Results: biological processes significantly affected by time</a:t>
            </a:r>
            <a:br>
              <a:rPr lang="en-US" dirty="0"/>
            </a:b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64DFB6-FDD7-1645-9D6B-1369BA795903}"/>
              </a:ext>
            </a:extLst>
          </p:cNvPr>
          <p:cNvSpPr txBox="1"/>
          <p:nvPr/>
        </p:nvSpPr>
        <p:spPr>
          <a:xfrm>
            <a:off x="6237259" y="1739593"/>
            <a:ext cx="82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Clade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65555D-A62B-5442-A689-71F0B73EBF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7"/>
          <a:stretch/>
        </p:blipFill>
        <p:spPr>
          <a:xfrm>
            <a:off x="2960534" y="2224528"/>
            <a:ext cx="6183466" cy="463347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5C118BF-19D6-7E48-8B63-14BD86648683}"/>
              </a:ext>
            </a:extLst>
          </p:cNvPr>
          <p:cNvGrpSpPr/>
          <p:nvPr/>
        </p:nvGrpSpPr>
        <p:grpSpPr>
          <a:xfrm>
            <a:off x="292057" y="2698596"/>
            <a:ext cx="2581011" cy="3685335"/>
            <a:chOff x="91230" y="2119317"/>
            <a:chExt cx="2961511" cy="3905892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CAF98AC-BBD9-F44A-BFBA-E8DFC62C2702}"/>
                </a:ext>
              </a:extLst>
            </p:cNvPr>
            <p:cNvGrpSpPr/>
            <p:nvPr/>
          </p:nvGrpSpPr>
          <p:grpSpPr>
            <a:xfrm>
              <a:off x="91230" y="2119317"/>
              <a:ext cx="2961511" cy="3905892"/>
              <a:chOff x="-767290" y="3103372"/>
              <a:chExt cx="2961511" cy="3905892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CD0EBB89-8D30-8E4F-A363-96C9780E536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6931" t="203" r="13485" b="68426"/>
              <a:stretch/>
            </p:blipFill>
            <p:spPr>
              <a:xfrm>
                <a:off x="-767290" y="3103372"/>
                <a:ext cx="2584237" cy="2772871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D82ECB9C-F8F1-E540-BB40-31F06E0C621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90280" t="40835" r="-19494" b="42725"/>
              <a:stretch/>
            </p:blipFill>
            <p:spPr>
              <a:xfrm>
                <a:off x="-5203" y="6011204"/>
                <a:ext cx="2199424" cy="998060"/>
              </a:xfrm>
              <a:prstGeom prst="rect">
                <a:avLst/>
              </a:prstGeom>
            </p:spPr>
          </p:pic>
        </p:grp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5B7DC1D-3706-B44D-A5CB-7493277F81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781" t="93807" r="51239" b="2455"/>
            <a:stretch/>
          </p:blipFill>
          <p:spPr>
            <a:xfrm>
              <a:off x="91230" y="4861963"/>
              <a:ext cx="2675467" cy="330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8488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>
            <a:extLst>
              <a:ext uri="{FF2B5EF4-FFF2-40B4-BE49-F238E27FC236}">
                <a16:creationId xmlns:a16="http://schemas.microsoft.com/office/drawing/2014/main" id="{CF11DC51-2588-D847-9E76-008B284DC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249688"/>
            <a:ext cx="873252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Results: biological processes significantly affected by time</a:t>
            </a:r>
            <a:br>
              <a:rPr lang="en-US" dirty="0"/>
            </a:b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64DFB6-FDD7-1645-9D6B-1369BA795903}"/>
              </a:ext>
            </a:extLst>
          </p:cNvPr>
          <p:cNvSpPr txBox="1"/>
          <p:nvPr/>
        </p:nvSpPr>
        <p:spPr>
          <a:xfrm>
            <a:off x="6237259" y="1739593"/>
            <a:ext cx="82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Clade 1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5C118BF-19D6-7E48-8B63-14BD86648683}"/>
              </a:ext>
            </a:extLst>
          </p:cNvPr>
          <p:cNvGrpSpPr/>
          <p:nvPr/>
        </p:nvGrpSpPr>
        <p:grpSpPr>
          <a:xfrm>
            <a:off x="166578" y="2655744"/>
            <a:ext cx="2793956" cy="3771039"/>
            <a:chOff x="91229" y="2119317"/>
            <a:chExt cx="3205848" cy="399672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CAF98AC-BBD9-F44A-BFBA-E8DFC62C2702}"/>
                </a:ext>
              </a:extLst>
            </p:cNvPr>
            <p:cNvGrpSpPr/>
            <p:nvPr/>
          </p:nvGrpSpPr>
          <p:grpSpPr>
            <a:xfrm>
              <a:off x="91229" y="2119317"/>
              <a:ext cx="3205848" cy="3996725"/>
              <a:chOff x="-767291" y="3103372"/>
              <a:chExt cx="3205848" cy="3996725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CD0EBB89-8D30-8E4F-A363-96C9780E536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100" t="127" r="53302" b="68126"/>
              <a:stretch/>
            </p:blipFill>
            <p:spPr>
              <a:xfrm>
                <a:off x="-767291" y="3103372"/>
                <a:ext cx="2867718" cy="2806151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D82ECB9C-F8F1-E540-BB40-31F06E0C621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90280" t="40835" r="-19494" b="42725"/>
              <a:stretch/>
            </p:blipFill>
            <p:spPr>
              <a:xfrm>
                <a:off x="239133" y="6102037"/>
                <a:ext cx="2199424" cy="998060"/>
              </a:xfrm>
              <a:prstGeom prst="rect">
                <a:avLst/>
              </a:prstGeom>
            </p:spPr>
          </p:pic>
        </p:grp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5B7DC1D-3706-B44D-A5CB-7493277F81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781" t="93807" r="51239" b="2455"/>
            <a:stretch/>
          </p:blipFill>
          <p:spPr>
            <a:xfrm>
              <a:off x="427455" y="4861963"/>
              <a:ext cx="2675467" cy="330371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6C0561ED-C142-E14D-B7C2-7DA30FC3F0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4351" y="2248117"/>
            <a:ext cx="5980533" cy="327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347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19CF758-8533-E040-8B5A-B2C8A96716EF}"/>
              </a:ext>
            </a:extLst>
          </p:cNvPr>
          <p:cNvGrpSpPr/>
          <p:nvPr/>
        </p:nvGrpSpPr>
        <p:grpSpPr>
          <a:xfrm>
            <a:off x="0" y="2179085"/>
            <a:ext cx="4647266" cy="3764515"/>
            <a:chOff x="194796" y="2971424"/>
            <a:chExt cx="4647266" cy="376451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E5B5E6F-B541-2C46-A6EB-53A3C9A5C2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lum contrast="20000"/>
            </a:blip>
            <a:srcRect t="17662"/>
            <a:stretch/>
          </p:blipFill>
          <p:spPr>
            <a:xfrm>
              <a:off x="270062" y="2971424"/>
              <a:ext cx="4572000" cy="376451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1693374-8831-FB46-9D46-9EE2553180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lum contrast="20000"/>
            </a:blip>
            <a:srcRect l="-2" t="-2312" r="78087" b="87471"/>
            <a:stretch/>
          </p:blipFill>
          <p:spPr>
            <a:xfrm>
              <a:off x="194796" y="6007980"/>
              <a:ext cx="1001956" cy="678532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DC50E2C-28F9-854E-A706-499A0979121F}"/>
                </a:ext>
              </a:extLst>
            </p:cNvPr>
            <p:cNvSpPr/>
            <p:nvPr/>
          </p:nvSpPr>
          <p:spPr>
            <a:xfrm>
              <a:off x="1121486" y="6258988"/>
              <a:ext cx="268941" cy="4769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D0569BA-62C1-804F-B028-757BCF7893E0}"/>
                </a:ext>
              </a:extLst>
            </p:cNvPr>
            <p:cNvSpPr txBox="1"/>
            <p:nvPr/>
          </p:nvSpPr>
          <p:spPr>
            <a:xfrm>
              <a:off x="1064991" y="534035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5CC09AA-A2A3-E046-A114-D07E1D4DFF7F}"/>
                </a:ext>
              </a:extLst>
            </p:cNvPr>
            <p:cNvSpPr txBox="1"/>
            <p:nvPr/>
          </p:nvSpPr>
          <p:spPr>
            <a:xfrm>
              <a:off x="1064991" y="475539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8BC486C-2547-E149-A8E7-38D39F545B13}"/>
                </a:ext>
              </a:extLst>
            </p:cNvPr>
            <p:cNvSpPr txBox="1"/>
            <p:nvPr/>
          </p:nvSpPr>
          <p:spPr>
            <a:xfrm>
              <a:off x="1057784" y="577388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8553EF0-C44C-4D47-BD96-91C1737F3235}"/>
                </a:ext>
              </a:extLst>
            </p:cNvPr>
            <p:cNvSpPr txBox="1"/>
            <p:nvPr/>
          </p:nvSpPr>
          <p:spPr>
            <a:xfrm>
              <a:off x="1059281" y="433663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86059E5-C97B-D049-9DB9-4C353740AACD}"/>
                </a:ext>
              </a:extLst>
            </p:cNvPr>
            <p:cNvSpPr txBox="1"/>
            <p:nvPr/>
          </p:nvSpPr>
          <p:spPr>
            <a:xfrm>
              <a:off x="1057784" y="365651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4682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AC609F7-0E3C-6641-8EA7-E065137DD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249688"/>
            <a:ext cx="873252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Results: proteins significantly affected by silo at 23C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02B58E-6C9C-9F47-AE4D-A572D8E46C65}"/>
              </a:ext>
            </a:extLst>
          </p:cNvPr>
          <p:cNvSpPr txBox="1">
            <a:spLocks/>
          </p:cNvSpPr>
          <p:nvPr/>
        </p:nvSpPr>
        <p:spPr>
          <a:xfrm>
            <a:off x="1721048" y="1204914"/>
            <a:ext cx="105091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4FE3F2F-B9E3-664A-A234-F10B846BF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018" y="1256889"/>
            <a:ext cx="3820179" cy="2114550"/>
          </a:xfrm>
          <a:prstGeom prst="rect">
            <a:avLst/>
          </a:prstGeom>
        </p:spPr>
      </p:pic>
      <p:sp>
        <p:nvSpPr>
          <p:cNvPr id="25" name="Left Bracket 24">
            <a:extLst>
              <a:ext uri="{FF2B5EF4-FFF2-40B4-BE49-F238E27FC236}">
                <a16:creationId xmlns:a16="http://schemas.microsoft.com/office/drawing/2014/main" id="{C62C5340-BA0C-D54B-A2CB-21621E07D3CA}"/>
              </a:ext>
            </a:extLst>
          </p:cNvPr>
          <p:cNvSpPr/>
          <p:nvPr/>
        </p:nvSpPr>
        <p:spPr>
          <a:xfrm>
            <a:off x="1651123" y="3230409"/>
            <a:ext cx="307717" cy="2188250"/>
          </a:xfrm>
          <a:prstGeom prst="leftBracket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 Bracket 25">
            <a:extLst>
              <a:ext uri="{FF2B5EF4-FFF2-40B4-BE49-F238E27FC236}">
                <a16:creationId xmlns:a16="http://schemas.microsoft.com/office/drawing/2014/main" id="{BCA86CC9-DBF8-0A41-B689-23970383B3AE}"/>
              </a:ext>
            </a:extLst>
          </p:cNvPr>
          <p:cNvSpPr/>
          <p:nvPr/>
        </p:nvSpPr>
        <p:spPr>
          <a:xfrm>
            <a:off x="1650442" y="5475808"/>
            <a:ext cx="154539" cy="852310"/>
          </a:xfrm>
          <a:prstGeom prst="leftBracket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C9CAFCD-A0F4-5D4D-8192-7B7D0B01F815}"/>
              </a:ext>
            </a:extLst>
          </p:cNvPr>
          <p:cNvSpPr txBox="1"/>
          <p:nvPr/>
        </p:nvSpPr>
        <p:spPr>
          <a:xfrm>
            <a:off x="778751" y="5688722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Clade 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B3DF8B9-A22C-4840-8E66-507E8EA64002}"/>
              </a:ext>
            </a:extLst>
          </p:cNvPr>
          <p:cNvSpPr txBox="1"/>
          <p:nvPr/>
        </p:nvSpPr>
        <p:spPr>
          <a:xfrm>
            <a:off x="771675" y="4139868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Clade 1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CB9B164-7330-0741-997D-F53FA7EE0D9A}"/>
              </a:ext>
            </a:extLst>
          </p:cNvPr>
          <p:cNvGrpSpPr/>
          <p:nvPr/>
        </p:nvGrpSpPr>
        <p:grpSpPr>
          <a:xfrm>
            <a:off x="1793790" y="3217415"/>
            <a:ext cx="5061486" cy="3603308"/>
            <a:chOff x="345588" y="2381387"/>
            <a:chExt cx="3958870" cy="341764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BE3A03E-7ABE-024C-9ABC-4139852C49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7878"/>
            <a:stretch/>
          </p:blipFill>
          <p:spPr>
            <a:xfrm>
              <a:off x="346653" y="2381387"/>
              <a:ext cx="3957805" cy="334678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0CF202C-BDEA-0346-B7AC-22AD5059CB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96" t="2761" r="76301" b="88530"/>
            <a:stretch/>
          </p:blipFill>
          <p:spPr>
            <a:xfrm>
              <a:off x="345588" y="5444149"/>
              <a:ext cx="878767" cy="3548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47780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AC609F7-0E3C-6641-8EA7-E065137DD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43683"/>
            <a:ext cx="8961120" cy="1325563"/>
          </a:xfrm>
        </p:spPr>
        <p:txBody>
          <a:bodyPr>
            <a:normAutofit/>
          </a:bodyPr>
          <a:lstStyle/>
          <a:p>
            <a:r>
              <a:rPr lang="en-US" dirty="0"/>
              <a:t>Results: biological processes enriched at 29C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02B58E-6C9C-9F47-AE4D-A572D8E46C65}"/>
              </a:ext>
            </a:extLst>
          </p:cNvPr>
          <p:cNvSpPr txBox="1">
            <a:spLocks/>
          </p:cNvSpPr>
          <p:nvPr/>
        </p:nvSpPr>
        <p:spPr>
          <a:xfrm>
            <a:off x="1721048" y="1204914"/>
            <a:ext cx="105091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140A63-39A9-9745-9684-75C9F22B1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4931"/>
            <a:ext cx="5189164" cy="357938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4FE3F2F-B9E3-664A-A234-F10B846BF4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-5390" r="52638" b="5389"/>
          <a:stretch/>
        </p:blipFill>
        <p:spPr>
          <a:xfrm>
            <a:off x="954091" y="1275409"/>
            <a:ext cx="1946191" cy="1425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A46817-2150-4B44-98D3-4CF38097B2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835" t="-1392" r="-15" b="4412"/>
          <a:stretch/>
        </p:blipFill>
        <p:spPr>
          <a:xfrm>
            <a:off x="5917571" y="1334324"/>
            <a:ext cx="2116113" cy="13646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1FA91F2-C305-E943-81D1-B6F48B02C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1296" y="3390899"/>
            <a:ext cx="3872704" cy="26150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8C58AC-DD9E-6D47-AD68-2F839668324F}"/>
              </a:ext>
            </a:extLst>
          </p:cNvPr>
          <p:cNvSpPr txBox="1"/>
          <p:nvPr/>
        </p:nvSpPr>
        <p:spPr>
          <a:xfrm>
            <a:off x="5629021" y="2687547"/>
            <a:ext cx="43021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Down-regulated processes: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F42753-7250-864A-9EA1-E27AAE4DCC50}"/>
              </a:ext>
            </a:extLst>
          </p:cNvPr>
          <p:cNvSpPr txBox="1"/>
          <p:nvPr/>
        </p:nvSpPr>
        <p:spPr>
          <a:xfrm>
            <a:off x="324162" y="2664033"/>
            <a:ext cx="51522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Up-regulated processes: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68A8DD-04D8-D444-9E4A-B829210E9576}"/>
              </a:ext>
            </a:extLst>
          </p:cNvPr>
          <p:cNvSpPr/>
          <p:nvPr/>
        </p:nvSpPr>
        <p:spPr>
          <a:xfrm>
            <a:off x="5203990" y="3052735"/>
            <a:ext cx="3915078" cy="37555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2CDCA3-0316-7F44-BA18-9971F078B229}"/>
              </a:ext>
            </a:extLst>
          </p:cNvPr>
          <p:cNvSpPr/>
          <p:nvPr/>
        </p:nvSpPr>
        <p:spPr>
          <a:xfrm>
            <a:off x="14826" y="3052735"/>
            <a:ext cx="5189164" cy="37555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78DF1B-A63D-E548-8D29-0CAFEB120891}"/>
              </a:ext>
            </a:extLst>
          </p:cNvPr>
          <p:cNvSpPr/>
          <p:nvPr/>
        </p:nvSpPr>
        <p:spPr>
          <a:xfrm>
            <a:off x="6243720" y="1071358"/>
            <a:ext cx="928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clade 2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15110C-5C76-204A-9739-A8DAECF1501A}"/>
              </a:ext>
            </a:extLst>
          </p:cNvPr>
          <p:cNvSpPr/>
          <p:nvPr/>
        </p:nvSpPr>
        <p:spPr>
          <a:xfrm>
            <a:off x="1561769" y="1088500"/>
            <a:ext cx="928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clade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089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AC609F7-0E3C-6641-8EA7-E065137DD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249688"/>
            <a:ext cx="873252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Results: proteins significantly affected by silo at 23C</a:t>
            </a:r>
            <a:br>
              <a:rPr lang="en-US" dirty="0"/>
            </a:b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02B58E-6C9C-9F47-AE4D-A572D8E46C65}"/>
              </a:ext>
            </a:extLst>
          </p:cNvPr>
          <p:cNvSpPr txBox="1">
            <a:spLocks/>
          </p:cNvSpPr>
          <p:nvPr/>
        </p:nvSpPr>
        <p:spPr>
          <a:xfrm>
            <a:off x="1721048" y="1204914"/>
            <a:ext cx="105091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A918C9-C63F-5B49-B385-ED8355053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292" y="1282465"/>
            <a:ext cx="3865336" cy="132556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DEC4A4B-3EF2-E646-A31C-F4427626238B}"/>
              </a:ext>
            </a:extLst>
          </p:cNvPr>
          <p:cNvGrpSpPr/>
          <p:nvPr/>
        </p:nvGrpSpPr>
        <p:grpSpPr>
          <a:xfrm>
            <a:off x="1963973" y="2608028"/>
            <a:ext cx="5011656" cy="4249972"/>
            <a:chOff x="0" y="2857366"/>
            <a:chExt cx="4787927" cy="400063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9631C2D-9CEC-054B-9DF7-F1059A71C9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8657"/>
            <a:stretch/>
          </p:blipFill>
          <p:spPr>
            <a:xfrm>
              <a:off x="50826" y="2857366"/>
              <a:ext cx="4737101" cy="400063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205851-2DEF-B740-AC88-2A45794DB6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937" r="75680" b="88091"/>
            <a:stretch/>
          </p:blipFill>
          <p:spPr>
            <a:xfrm>
              <a:off x="0" y="6515100"/>
              <a:ext cx="1152047" cy="342900"/>
            </a:xfrm>
            <a:prstGeom prst="rect">
              <a:avLst/>
            </a:prstGeom>
          </p:spPr>
        </p:pic>
      </p:grpSp>
      <p:sp>
        <p:nvSpPr>
          <p:cNvPr id="15" name="Left Bracket 14">
            <a:extLst>
              <a:ext uri="{FF2B5EF4-FFF2-40B4-BE49-F238E27FC236}">
                <a16:creationId xmlns:a16="http://schemas.microsoft.com/office/drawing/2014/main" id="{1E48034D-0341-9744-BB97-6A9E06036E98}"/>
              </a:ext>
            </a:extLst>
          </p:cNvPr>
          <p:cNvSpPr/>
          <p:nvPr/>
        </p:nvSpPr>
        <p:spPr>
          <a:xfrm>
            <a:off x="1721048" y="2895601"/>
            <a:ext cx="307717" cy="2452254"/>
          </a:xfrm>
          <a:prstGeom prst="leftBracket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Bracket 15">
            <a:extLst>
              <a:ext uri="{FF2B5EF4-FFF2-40B4-BE49-F238E27FC236}">
                <a16:creationId xmlns:a16="http://schemas.microsoft.com/office/drawing/2014/main" id="{1A6CFA3F-BF71-E244-B3B5-8AB138739A0B}"/>
              </a:ext>
            </a:extLst>
          </p:cNvPr>
          <p:cNvSpPr/>
          <p:nvPr/>
        </p:nvSpPr>
        <p:spPr>
          <a:xfrm>
            <a:off x="1721048" y="5425407"/>
            <a:ext cx="307717" cy="864558"/>
          </a:xfrm>
          <a:prstGeom prst="leftBracket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E6B76B-3F26-FE4D-A9B2-65B47B93C2F5}"/>
              </a:ext>
            </a:extLst>
          </p:cNvPr>
          <p:cNvSpPr txBox="1"/>
          <p:nvPr/>
        </p:nvSpPr>
        <p:spPr>
          <a:xfrm>
            <a:off x="651331" y="5673020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Clade 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063665-5704-7C4D-B301-DFB40601FD7D}"/>
              </a:ext>
            </a:extLst>
          </p:cNvPr>
          <p:cNvSpPr txBox="1"/>
          <p:nvPr/>
        </p:nvSpPr>
        <p:spPr>
          <a:xfrm>
            <a:off x="651331" y="4121728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Clade 1</a:t>
            </a:r>
          </a:p>
        </p:txBody>
      </p:sp>
    </p:spTree>
    <p:extLst>
      <p:ext uri="{BB962C8B-B14F-4D97-AF65-F5344CB8AC3E}">
        <p14:creationId xmlns:p14="http://schemas.microsoft.com/office/powerpoint/2010/main" val="3670972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F02B58E-6C9C-9F47-AE4D-A572D8E46C65}"/>
              </a:ext>
            </a:extLst>
          </p:cNvPr>
          <p:cNvSpPr txBox="1">
            <a:spLocks/>
          </p:cNvSpPr>
          <p:nvPr/>
        </p:nvSpPr>
        <p:spPr>
          <a:xfrm>
            <a:off x="1721048" y="1204914"/>
            <a:ext cx="105091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465B0A-96E1-F94A-B6A9-589980A975FE}"/>
              </a:ext>
            </a:extLst>
          </p:cNvPr>
          <p:cNvSpPr txBox="1"/>
          <p:nvPr/>
        </p:nvSpPr>
        <p:spPr>
          <a:xfrm>
            <a:off x="5175400" y="2661735"/>
            <a:ext cx="396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Up-regulated process (clade 2):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A9518D-335F-2642-9FCC-F68845B1AF17}"/>
              </a:ext>
            </a:extLst>
          </p:cNvPr>
          <p:cNvSpPr txBox="1"/>
          <p:nvPr/>
        </p:nvSpPr>
        <p:spPr>
          <a:xfrm>
            <a:off x="324162" y="2664033"/>
            <a:ext cx="51522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Down-regulated process (clade 1):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5AE739-CF29-7242-A3CE-F779C9728A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5524" t="1215" r="5816" b="1824"/>
          <a:stretch/>
        </p:blipFill>
        <p:spPr>
          <a:xfrm>
            <a:off x="14826" y="3102431"/>
            <a:ext cx="4828079" cy="37555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1A18FF-72F3-D44B-A8F0-21C09F3CE2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2228" y="3503348"/>
            <a:ext cx="4296718" cy="175445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EEEB183-0542-B040-B1EC-52933B61C0CF}"/>
              </a:ext>
            </a:extLst>
          </p:cNvPr>
          <p:cNvSpPr/>
          <p:nvPr/>
        </p:nvSpPr>
        <p:spPr>
          <a:xfrm>
            <a:off x="14826" y="3052735"/>
            <a:ext cx="4828079" cy="37555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945DAD-874F-1D48-B596-C958BB2BEC72}"/>
              </a:ext>
            </a:extLst>
          </p:cNvPr>
          <p:cNvSpPr/>
          <p:nvPr/>
        </p:nvSpPr>
        <p:spPr>
          <a:xfrm>
            <a:off x="4842905" y="3052735"/>
            <a:ext cx="4276163" cy="37555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9005D78-1E9F-E240-A2B3-EEFBD36635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2415" b="6285"/>
          <a:stretch/>
        </p:blipFill>
        <p:spPr>
          <a:xfrm>
            <a:off x="874922" y="1240247"/>
            <a:ext cx="2089429" cy="14111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F51345A-29F3-844C-BC95-40D94CAEE01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418" t="-880" r="-322" b="6077"/>
          <a:stretch/>
        </p:blipFill>
        <p:spPr>
          <a:xfrm>
            <a:off x="5747657" y="1246614"/>
            <a:ext cx="2457776" cy="1411161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8EB8ECC0-F8FF-2044-8B37-35843A5D0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249688"/>
            <a:ext cx="873252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Results: biological processes significantly affected by silo at 23C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845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6C986-990B-F649-B25F-6CCA33264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Significance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FB537-210F-1D47-B24C-50CEE5F06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83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8E0F7-8B2B-5147-A308-53DF5FE41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Acknowledgements</a:t>
            </a:r>
          </a:p>
        </p:txBody>
      </p:sp>
      <p:pic>
        <p:nvPicPr>
          <p:cNvPr id="1026" name="Picture 2" descr="https://lh5.googleusercontent.com/3h_hgVNaTLE8fNtDR5R0TztZHc8XR8GYUv5KB7nQbEZ50Bwt4uRi565hp23wqFrdgTFE4Ea_SImFNL8grpJc9AlnxXr4ovXSytaevKf9xVDD2UJrmpDc4s3Hea_qb50n78vHa--aYwg">
            <a:extLst>
              <a:ext uri="{FF2B5EF4-FFF2-40B4-BE49-F238E27FC236}">
                <a16:creationId xmlns:a16="http://schemas.microsoft.com/office/drawing/2014/main" id="{3CE66C71-0F9F-044F-929C-82F8BD152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5" r="24523" b="34523"/>
          <a:stretch/>
        </p:blipFill>
        <p:spPr bwMode="auto">
          <a:xfrm>
            <a:off x="488322" y="2866390"/>
            <a:ext cx="1247559" cy="1491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AD24BE-86D9-FB4A-9F95-BD460191CD9E}"/>
              </a:ext>
            </a:extLst>
          </p:cNvPr>
          <p:cNvSpPr txBox="1"/>
          <p:nvPr/>
        </p:nvSpPr>
        <p:spPr>
          <a:xfrm>
            <a:off x="1802354" y="4358062"/>
            <a:ext cx="1250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Rhonda Elliot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EF74EE-6AD8-3742-9383-565E3673C8EC}"/>
              </a:ext>
            </a:extLst>
          </p:cNvPr>
          <p:cNvSpPr txBox="1"/>
          <p:nvPr/>
        </p:nvSpPr>
        <p:spPr>
          <a:xfrm>
            <a:off x="421848" y="4358037"/>
            <a:ext cx="1380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Kaitlyn Mitchell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9883B9-F59A-3245-AF78-C0D8757E711B}"/>
              </a:ext>
            </a:extLst>
          </p:cNvPr>
          <p:cNvSpPr txBox="1"/>
          <p:nvPr/>
        </p:nvSpPr>
        <p:spPr>
          <a:xfrm>
            <a:off x="421848" y="4736811"/>
            <a:ext cx="30891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Emma Timmins-Schiffman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Brent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Valdopalas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Steven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Roberts lab members</a:t>
            </a:r>
          </a:p>
        </p:txBody>
      </p:sp>
      <p:pic>
        <p:nvPicPr>
          <p:cNvPr id="3" name="Picture 2" descr="WFC.jpg">
            <a:extLst>
              <a:ext uri="{FF2B5EF4-FFF2-40B4-BE49-F238E27FC236}">
                <a16:creationId xmlns:a16="http://schemas.microsoft.com/office/drawing/2014/main" id="{045419F0-3655-F643-9451-05348BD7F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2" t="3212" r="46248" b="50989"/>
          <a:stretch/>
        </p:blipFill>
        <p:spPr bwMode="auto">
          <a:xfrm>
            <a:off x="1870450" y="2866415"/>
            <a:ext cx="1294009" cy="1491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wa sea grant">
            <a:extLst>
              <a:ext uri="{FF2B5EF4-FFF2-40B4-BE49-F238E27FC236}">
                <a16:creationId xmlns:a16="http://schemas.microsoft.com/office/drawing/2014/main" id="{D7414323-DCEF-E943-916E-D79960F3D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0138" y="2349889"/>
            <a:ext cx="1825212" cy="1292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taylor shellfish">
            <a:extLst>
              <a:ext uri="{FF2B5EF4-FFF2-40B4-BE49-F238E27FC236}">
                <a16:creationId xmlns:a16="http://schemas.microsoft.com/office/drawing/2014/main" id="{AFDF355B-6CBC-7B44-86C9-73EF6082B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151" y="2007695"/>
            <a:ext cx="1976392" cy="1976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roberts lab">
            <a:extLst>
              <a:ext uri="{FF2B5EF4-FFF2-40B4-BE49-F238E27FC236}">
                <a16:creationId xmlns:a16="http://schemas.microsoft.com/office/drawing/2014/main" id="{17FF8CAD-180D-C14A-9135-D2556ECDA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8" y="1671602"/>
            <a:ext cx="3726383" cy="1062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2DB2BEF-F721-4043-B4CB-4109C5AAB3B9}"/>
              </a:ext>
            </a:extLst>
          </p:cNvPr>
          <p:cNvSpPr txBox="1"/>
          <p:nvPr/>
        </p:nvSpPr>
        <p:spPr>
          <a:xfrm>
            <a:off x="4182192" y="3830198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Benoit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Eudeline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52B541-1986-8B4A-B9A7-CE9381796775}"/>
              </a:ext>
            </a:extLst>
          </p:cNvPr>
          <p:cNvSpPr txBox="1"/>
          <p:nvPr/>
        </p:nvSpPr>
        <p:spPr>
          <a:xfrm>
            <a:off x="6690138" y="3776820"/>
            <a:ext cx="1678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Award NA140AR4170078 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Project R/SFA-8</a:t>
            </a:r>
          </a:p>
        </p:txBody>
      </p:sp>
    </p:spTree>
    <p:extLst>
      <p:ext uri="{BB962C8B-B14F-4D97-AF65-F5344CB8AC3E}">
        <p14:creationId xmlns:p14="http://schemas.microsoft.com/office/powerpoint/2010/main" val="970348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C2457-CF82-D547-A082-DF65AEE15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the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F5CDB-892C-3A41-86E6-954D67ACB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054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A9120-6C7D-C246-B036-7088E376B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581463-25F6-644F-9BBA-1DA8C85E04DB}"/>
              </a:ext>
            </a:extLst>
          </p:cNvPr>
          <p:cNvSpPr txBox="1"/>
          <p:nvPr/>
        </p:nvSpPr>
        <p:spPr>
          <a:xfrm>
            <a:off x="616072" y="2220686"/>
            <a:ext cx="686444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Oyster juvenile development in aquaculture </a:t>
            </a:r>
            <a:r>
              <a:rPr lang="en-US" dirty="0">
                <a:sym typeface="Wingdings" pitchFamily="2" charset="2"/>
              </a:rPr>
              <a:t> crash cultures</a:t>
            </a:r>
          </a:p>
          <a:p>
            <a:r>
              <a:rPr lang="en-US" dirty="0">
                <a:sym typeface="Wingdings" pitchFamily="2" charset="2"/>
              </a:rPr>
              <a:t>Higher temperatures have shown less crashing, but we don’t know why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8256617-F42B-9C47-82AF-16150BEDB275}"/>
              </a:ext>
            </a:extLst>
          </p:cNvPr>
          <p:cNvSpPr txBox="1">
            <a:spLocks/>
          </p:cNvSpPr>
          <p:nvPr/>
        </p:nvSpPr>
        <p:spPr>
          <a:xfrm>
            <a:off x="755538" y="41192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Questions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A18B44-8B16-1844-96B1-A03B02DD886C}"/>
              </a:ext>
            </a:extLst>
          </p:cNvPr>
          <p:cNvSpPr/>
          <p:nvPr/>
        </p:nvSpPr>
        <p:spPr>
          <a:xfrm>
            <a:off x="755538" y="5444789"/>
            <a:ext cx="78867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What does normal juvenile development looks like at the molecular level?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How does temperature affect juvenile development at the molecular level?</a:t>
            </a:r>
          </a:p>
        </p:txBody>
      </p:sp>
    </p:spTree>
    <p:extLst>
      <p:ext uri="{BB962C8B-B14F-4D97-AF65-F5344CB8AC3E}">
        <p14:creationId xmlns:p14="http://schemas.microsoft.com/office/powerpoint/2010/main" val="3375303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C8546-8514-3E43-8693-42F9CA1A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4D4D4D55-FC1E-F245-A790-6499B35DB65F}"/>
              </a:ext>
            </a:extLst>
          </p:cNvPr>
          <p:cNvSpPr/>
          <p:nvPr/>
        </p:nvSpPr>
        <p:spPr>
          <a:xfrm>
            <a:off x="628650" y="1690689"/>
            <a:ext cx="1469571" cy="186145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4071A60D-AE93-2E47-ABED-4BEF58C6AB15}"/>
              </a:ext>
            </a:extLst>
          </p:cNvPr>
          <p:cNvSpPr/>
          <p:nvPr/>
        </p:nvSpPr>
        <p:spPr>
          <a:xfrm>
            <a:off x="628650" y="4426299"/>
            <a:ext cx="1469571" cy="1861458"/>
          </a:xfrm>
          <a:prstGeom prst="can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A54899-3BE4-C541-9C8B-71BAAECECD95}"/>
              </a:ext>
            </a:extLst>
          </p:cNvPr>
          <p:cNvSpPr txBox="1"/>
          <p:nvPr/>
        </p:nvSpPr>
        <p:spPr>
          <a:xfrm>
            <a:off x="1053093" y="3804557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23°C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5A49D7-2040-A14C-8210-51509022246E}"/>
              </a:ext>
            </a:extLst>
          </p:cNvPr>
          <p:cNvSpPr txBox="1"/>
          <p:nvPr/>
        </p:nvSpPr>
        <p:spPr>
          <a:xfrm>
            <a:off x="1053093" y="6540167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29°C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CFF5B0-F947-C144-9CEC-DDD8AB8A5DEB}"/>
              </a:ext>
            </a:extLst>
          </p:cNvPr>
          <p:cNvSpPr txBox="1"/>
          <p:nvPr/>
        </p:nvSpPr>
        <p:spPr>
          <a:xfrm>
            <a:off x="4093343" y="1557937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timeline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1DA833-71CE-8148-9B45-CDE0AF58AEF4}"/>
              </a:ext>
            </a:extLst>
          </p:cNvPr>
          <p:cNvSpPr txBox="1"/>
          <p:nvPr/>
        </p:nvSpPr>
        <p:spPr>
          <a:xfrm>
            <a:off x="7274113" y="3380014"/>
            <a:ext cx="1241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proteomics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88254B-2C2D-8145-B2E1-4D584F7A3D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053" t="70525" r="4398" b="940"/>
          <a:stretch/>
        </p:blipFill>
        <p:spPr>
          <a:xfrm>
            <a:off x="5286944" y="2163850"/>
            <a:ext cx="872225" cy="10063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502E02D-4332-8A40-8B0E-011B115C5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691" t="9062" b="68642"/>
          <a:stretch/>
        </p:blipFill>
        <p:spPr>
          <a:xfrm>
            <a:off x="2774184" y="2186461"/>
            <a:ext cx="2272910" cy="78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85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748A1-610E-C44A-92F7-A491606F2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Proteomics 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23ECCF-6592-B54D-9D69-5E3BAC157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471" y="2524907"/>
            <a:ext cx="6702879" cy="29829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4AE439-A57D-1C4F-87F6-9861BCF688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09" r="5845"/>
          <a:stretch/>
        </p:blipFill>
        <p:spPr>
          <a:xfrm>
            <a:off x="349432" y="2646143"/>
            <a:ext cx="1205798" cy="115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97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496D4-CF09-A643-98F4-38FBFA51B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87AC18-95EF-0849-94C1-C524B9D53D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02" r="-12093"/>
          <a:stretch/>
        </p:blipFill>
        <p:spPr>
          <a:xfrm>
            <a:off x="142875" y="1813941"/>
            <a:ext cx="9915524" cy="2737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01EC93-1B85-2A45-AC00-9787E5C9022F}"/>
              </a:ext>
            </a:extLst>
          </p:cNvPr>
          <p:cNvSpPr txBox="1"/>
          <p:nvPr/>
        </p:nvSpPr>
        <p:spPr>
          <a:xfrm>
            <a:off x="991056" y="5060731"/>
            <a:ext cx="7924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statistically significant difference in survival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Statistically significant difference in size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29C has more animals of larger size </a:t>
            </a:r>
          </a:p>
        </p:txBody>
      </p:sp>
    </p:spTree>
    <p:extLst>
      <p:ext uri="{BB962C8B-B14F-4D97-AF65-F5344CB8AC3E}">
        <p14:creationId xmlns:p14="http://schemas.microsoft.com/office/powerpoint/2010/main" val="963246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6.googleusercontent.com/g3Ct1xRJ1kaakQqFMsk6tQNIQMB--3iSqj3EIK7FrPZ3N507DSfZmE-vkZa8dJx_fu_0RMMkn0E4B1d70OmT5xX4VOz56LXGicce9VJlmy0so3NfWk5bak67igMpS1Awf2mEKKyr">
            <a:extLst>
              <a:ext uri="{FF2B5EF4-FFF2-40B4-BE49-F238E27FC236}">
                <a16:creationId xmlns:a16="http://schemas.microsoft.com/office/drawing/2014/main" id="{70F274E1-CE58-2542-A9F0-CA4812A1F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924050"/>
            <a:ext cx="792480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AC609F7-0E3C-6641-8EA7-E065137DD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120649"/>
            <a:ext cx="7886700" cy="1325563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495262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D63162-0D38-0544-B50E-89CA7697EF20}"/>
              </a:ext>
            </a:extLst>
          </p:cNvPr>
          <p:cNvSpPr/>
          <p:nvPr/>
        </p:nvSpPr>
        <p:spPr>
          <a:xfrm>
            <a:off x="1006138" y="1760099"/>
            <a:ext cx="41142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Proteins that commonly change over time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414B0A4-0BA9-8D40-BCC7-0F7A2864AFCE}"/>
              </a:ext>
            </a:extLst>
          </p:cNvPr>
          <p:cNvGrpSpPr/>
          <p:nvPr/>
        </p:nvGrpSpPr>
        <p:grpSpPr>
          <a:xfrm>
            <a:off x="5727969" y="2272144"/>
            <a:ext cx="4467632" cy="4425327"/>
            <a:chOff x="3289489" y="2511512"/>
            <a:chExt cx="4467632" cy="4425327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C34306BE-F55E-0F47-BD3E-D85377E734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2984"/>
            <a:stretch/>
          </p:blipFill>
          <p:spPr>
            <a:xfrm>
              <a:off x="3289489" y="2511512"/>
              <a:ext cx="2844352" cy="4425327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B5D59A78-86A3-E74D-A434-0755BE7450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0280" t="40835" r="-19494" b="42725"/>
            <a:stretch/>
          </p:blipFill>
          <p:spPr>
            <a:xfrm>
              <a:off x="5557697" y="5622357"/>
              <a:ext cx="2199424" cy="998060"/>
            </a:xfrm>
            <a:prstGeom prst="rect">
              <a:avLst/>
            </a:prstGeom>
          </p:spPr>
        </p:pic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2EB8BE1A-1B86-9044-902B-A0E3854EA2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272145"/>
            <a:ext cx="5617109" cy="4558146"/>
          </a:xfrm>
          <a:prstGeom prst="rect">
            <a:avLst/>
          </a:prstGeom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5FC1D47F-0D34-044C-BBDA-8FCD26B32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249688"/>
            <a:ext cx="873252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Results: proteins significantly affected by time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80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>
            <a:extLst>
              <a:ext uri="{FF2B5EF4-FFF2-40B4-BE49-F238E27FC236}">
                <a16:creationId xmlns:a16="http://schemas.microsoft.com/office/drawing/2014/main" id="{CF11DC51-2588-D847-9E76-008B284DC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249688"/>
            <a:ext cx="873252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Results: biological processes significantly affected by time</a:t>
            </a:r>
            <a:br>
              <a:rPr lang="en-US" dirty="0"/>
            </a:b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64DFB6-FDD7-1645-9D6B-1369BA795903}"/>
              </a:ext>
            </a:extLst>
          </p:cNvPr>
          <p:cNvSpPr txBox="1"/>
          <p:nvPr/>
        </p:nvSpPr>
        <p:spPr>
          <a:xfrm>
            <a:off x="5784190" y="1392089"/>
            <a:ext cx="82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Clade 5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FE27E56-E57C-FE47-9F5C-65A82C316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863" y="1786760"/>
            <a:ext cx="6624138" cy="4294596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E4EDAFFC-8241-F94B-868D-B4DF9E0C3959}"/>
              </a:ext>
            </a:extLst>
          </p:cNvPr>
          <p:cNvGrpSpPr/>
          <p:nvPr/>
        </p:nvGrpSpPr>
        <p:grpSpPr>
          <a:xfrm>
            <a:off x="159478" y="2132258"/>
            <a:ext cx="3085961" cy="3247275"/>
            <a:chOff x="-478909" y="3238884"/>
            <a:chExt cx="3085961" cy="3247275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F42610C3-1E1F-8C43-BAD8-FF2FB5F46D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3226" r="52331" b="2574"/>
            <a:stretch/>
          </p:blipFill>
          <p:spPr>
            <a:xfrm>
              <a:off x="-478909" y="3238884"/>
              <a:ext cx="2315671" cy="2249215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C944D71-0553-4845-9E6E-5DA06D2750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90280" t="40835" r="-19494" b="42725"/>
            <a:stretch/>
          </p:blipFill>
          <p:spPr>
            <a:xfrm>
              <a:off x="407628" y="5488099"/>
              <a:ext cx="2199424" cy="9980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2614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8072</TotalTime>
  <Words>303</Words>
  <Application>Microsoft Macintosh PowerPoint</Application>
  <PresentationFormat>On-screen Show (4:3)</PresentationFormat>
  <Paragraphs>72</Paragraphs>
  <Slides>20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A protein inventory reveals mechanisms of temperature impact  on oyster development</vt:lpstr>
      <vt:lpstr>Acknowledgements</vt:lpstr>
      <vt:lpstr>Background</vt:lpstr>
      <vt:lpstr>Experiment</vt:lpstr>
      <vt:lpstr>Proteomics overview</vt:lpstr>
      <vt:lpstr>Results</vt:lpstr>
      <vt:lpstr>Results</vt:lpstr>
      <vt:lpstr>Results: proteins significantly affected by time </vt:lpstr>
      <vt:lpstr>Results: biological processes significantly affected by time </vt:lpstr>
      <vt:lpstr>Results: biological processes significantly affected by time </vt:lpstr>
      <vt:lpstr>Results: biological processes significantly affected by time </vt:lpstr>
      <vt:lpstr>Results: biological processes significantly affected by time </vt:lpstr>
      <vt:lpstr>Results: biological processes significantly affected by time </vt:lpstr>
      <vt:lpstr>PowerPoint Presentation</vt:lpstr>
      <vt:lpstr>Results: proteins significantly affected by silo at 23C </vt:lpstr>
      <vt:lpstr>Results: biological processes enriched at 29C</vt:lpstr>
      <vt:lpstr>Results: proteins significantly affected by silo at 23C </vt:lpstr>
      <vt:lpstr>Results: biological processes significantly affected by silo at 23C </vt:lpstr>
      <vt:lpstr>Significance</vt:lpstr>
      <vt:lpstr>Conclusions and the future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protein inventory reveals mechanisms of temperature impact  on oyster development</dc:title>
  <dc:creator>Shelly A Trigg</dc:creator>
  <cp:lastModifiedBy>Shelly A Trigg</cp:lastModifiedBy>
  <cp:revision>31</cp:revision>
  <dcterms:created xsi:type="dcterms:W3CDTF">2019-09-07T19:04:14Z</dcterms:created>
  <dcterms:modified xsi:type="dcterms:W3CDTF">2019-09-16T14:17:52Z</dcterms:modified>
</cp:coreProperties>
</file>

<file path=docProps/thumbnail.jpeg>
</file>